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2"/>
  </p:notesMasterIdLst>
  <p:sldIdLst>
    <p:sldId id="287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0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EF"/>
    <a:srgbClr val="3D3C40"/>
    <a:srgbClr val="FFDF11"/>
    <a:srgbClr val="595959"/>
    <a:srgbClr val="AC8740"/>
    <a:srgbClr val="6B6A6D"/>
    <a:srgbClr val="803D9A"/>
    <a:srgbClr val="01A79C"/>
    <a:srgbClr val="FFFFFF"/>
    <a:srgbClr val="F14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/>
    <p:restoredTop sz="75000" autoAdjust="0"/>
  </p:normalViewPr>
  <p:slideViewPr>
    <p:cSldViewPr snapToGrid="0" snapToObjects="1">
      <p:cViewPr varScale="1">
        <p:scale>
          <a:sx n="72" d="100"/>
          <a:sy n="72" d="100"/>
        </p:scale>
        <p:origin x="98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C9890-6B06-4C9B-8306-ACB5A6150C45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82755-DA25-414B-95A4-722A04A80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" y="2045020"/>
            <a:ext cx="9144000" cy="2552380"/>
          </a:xfrm>
          <a:prstGeom prst="rect">
            <a:avLst/>
          </a:prstGeom>
          <a:solidFill>
            <a:srgbClr val="01A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33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235946"/>
            <a:ext cx="7772400" cy="165339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300">
                <a:solidFill>
                  <a:srgbClr val="595959"/>
                </a:solidFill>
                <a:latin typeface="Tw Cen MT" panose="020B06020201040206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7797453" y="4320420"/>
            <a:ext cx="1346548" cy="276980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 userDrawn="1"/>
        </p:nvSpPr>
        <p:spPr>
          <a:xfrm flipV="1">
            <a:off x="0" y="4321975"/>
            <a:ext cx="7797453" cy="277028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2317885"/>
            <a:ext cx="77724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 flipV="1">
            <a:off x="0" y="1336"/>
            <a:ext cx="1020404" cy="62348"/>
          </a:xfrm>
          <a:prstGeom prst="rect">
            <a:avLst/>
          </a:prstGeom>
          <a:solidFill>
            <a:srgbClr val="9BC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 userDrawn="1"/>
        </p:nvSpPr>
        <p:spPr>
          <a:xfrm flipV="1">
            <a:off x="1018825" y="1335"/>
            <a:ext cx="1020404" cy="62348"/>
          </a:xfrm>
          <a:prstGeom prst="rect">
            <a:avLst/>
          </a:prstGeom>
          <a:solidFill>
            <a:srgbClr val="01A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/>
          <p:cNvSpPr/>
          <p:nvPr userDrawn="1"/>
        </p:nvSpPr>
        <p:spPr>
          <a:xfrm flipV="1">
            <a:off x="2039229" y="1666"/>
            <a:ext cx="1020403" cy="62348"/>
          </a:xfrm>
          <a:prstGeom prst="rect">
            <a:avLst/>
          </a:prstGeom>
          <a:solidFill>
            <a:srgbClr val="803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/>
          <p:cNvSpPr/>
          <p:nvPr userDrawn="1"/>
        </p:nvSpPr>
        <p:spPr>
          <a:xfrm flipV="1">
            <a:off x="3059631" y="1336"/>
            <a:ext cx="1020404" cy="62348"/>
          </a:xfrm>
          <a:prstGeom prst="rect">
            <a:avLst/>
          </a:prstGeom>
          <a:solidFill>
            <a:srgbClr val="F14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/>
          <p:cNvSpPr/>
          <p:nvPr userDrawn="1"/>
        </p:nvSpPr>
        <p:spPr>
          <a:xfrm flipV="1">
            <a:off x="4078456" y="1335"/>
            <a:ext cx="1020404" cy="62348"/>
          </a:xfrm>
          <a:prstGeom prst="rect">
            <a:avLst/>
          </a:prstGeom>
          <a:solidFill>
            <a:srgbClr val="6B6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ectangle 25"/>
          <p:cNvSpPr/>
          <p:nvPr userDrawn="1"/>
        </p:nvSpPr>
        <p:spPr>
          <a:xfrm flipV="1">
            <a:off x="5098860" y="0"/>
            <a:ext cx="1020403" cy="66064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Rectangle 26"/>
          <p:cNvSpPr/>
          <p:nvPr userDrawn="1"/>
        </p:nvSpPr>
        <p:spPr>
          <a:xfrm flipV="1">
            <a:off x="6120531" y="-1"/>
            <a:ext cx="1020404" cy="65004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ectangle 28"/>
          <p:cNvSpPr/>
          <p:nvPr userDrawn="1"/>
        </p:nvSpPr>
        <p:spPr>
          <a:xfrm flipV="1">
            <a:off x="8129280" y="-3810"/>
            <a:ext cx="1020403" cy="69144"/>
          </a:xfrm>
          <a:prstGeom prst="rect">
            <a:avLst/>
          </a:prstGeom>
          <a:solidFill>
            <a:srgbClr val="01A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>
          <a:xfrm rot="10800000" flipV="1">
            <a:off x="-2542" y="50915"/>
            <a:ext cx="9146541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55220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3594"/>
          </a:xfrm>
          <a:prstGeom prst="rect">
            <a:avLst/>
          </a:prstGeo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71599"/>
            <a:ext cx="7886700" cy="4277043"/>
          </a:xfrm>
        </p:spPr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7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253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 flipV="1">
            <a:off x="0" y="2116"/>
            <a:ext cx="7805141" cy="457201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rot="10800000" flipV="1">
            <a:off x="7797453" y="2118"/>
            <a:ext cx="1346548" cy="457199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B946FB2-9309-485E-8952-489111F54DE1}" type="slidenum">
              <a:rPr lang="en-US" sz="1400" smtClean="0">
                <a:latin typeface="Tw Cen MT" panose="020B0602020104020603" pitchFamily="34" charset="0"/>
              </a:rPr>
              <a:t>‹#›</a:t>
            </a:fld>
            <a:r>
              <a:rPr lang="en-US" sz="1400" dirty="0" smtClean="0">
                <a:latin typeface="Tw Cen MT" panose="020B0602020104020603" pitchFamily="34" charset="0"/>
              </a:rPr>
              <a:t>/10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027" y="-8467"/>
            <a:ext cx="7213426" cy="4508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3D3C4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026" y="708660"/>
            <a:ext cx="8041813" cy="5468619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2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800"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2363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723264"/>
            <a:ext cx="3886200" cy="53422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23264"/>
            <a:ext cx="3886200" cy="53422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0800000" flipV="1">
            <a:off x="0" y="2116"/>
            <a:ext cx="7805141" cy="457201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rot="10800000" flipV="1">
            <a:off x="7797453" y="2118"/>
            <a:ext cx="1346548" cy="457199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B946FB2-9309-485E-8952-489111F54DE1}" type="slidenum">
              <a:rPr lang="en-US" sz="1400" smtClean="0">
                <a:latin typeface="Tw Cen MT" panose="020B0602020104020603" pitchFamily="34" charset="0"/>
              </a:rPr>
              <a:t>‹#›</a:t>
            </a:fld>
            <a:r>
              <a:rPr lang="en-US" sz="1400" dirty="0" smtClean="0">
                <a:latin typeface="Tw Cen MT" panose="020B0602020104020603" pitchFamily="34" charset="0"/>
              </a:rPr>
              <a:t>/26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4027" y="-8467"/>
            <a:ext cx="7213426" cy="4508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3D3C4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02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69818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544955"/>
            <a:ext cx="386834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69818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44955"/>
            <a:ext cx="3887391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0" y="2116"/>
            <a:ext cx="7805141" cy="457201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 userDrawn="1"/>
        </p:nvSpPr>
        <p:spPr>
          <a:xfrm rot="10800000" flipV="1">
            <a:off x="7797453" y="2118"/>
            <a:ext cx="1346548" cy="457199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B946FB2-9309-485E-8952-489111F54DE1}" type="slidenum">
              <a:rPr lang="en-US" sz="1400" smtClean="0">
                <a:latin typeface="Tw Cen MT" panose="020B0602020104020603" pitchFamily="34" charset="0"/>
              </a:rPr>
              <a:t>‹#›</a:t>
            </a:fld>
            <a:r>
              <a:rPr lang="en-US" sz="1400" dirty="0" smtClean="0">
                <a:latin typeface="Tw Cen MT" panose="020B0602020104020603" pitchFamily="34" charset="0"/>
              </a:rPr>
              <a:t>/10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4027" y="-8467"/>
            <a:ext cx="7213426" cy="4508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3D3C4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4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10800000" flipV="1">
            <a:off x="0" y="2116"/>
            <a:ext cx="7805141" cy="457201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7797453" y="2118"/>
            <a:ext cx="1346548" cy="457199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B946FB2-9309-485E-8952-489111F54DE1}" type="slidenum">
              <a:rPr lang="en-US" sz="1400" smtClean="0">
                <a:latin typeface="Tw Cen MT" panose="020B0602020104020603" pitchFamily="34" charset="0"/>
              </a:rPr>
              <a:t>‹#›</a:t>
            </a:fld>
            <a:r>
              <a:rPr lang="en-US" sz="1400" dirty="0" smtClean="0">
                <a:latin typeface="Tw Cen MT" panose="020B0602020104020603" pitchFamily="34" charset="0"/>
              </a:rPr>
              <a:t>/10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4027" y="-8467"/>
            <a:ext cx="7213426" cy="4508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3D3C4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2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6360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Tw Cen MT" panose="020B0602020104020603" pitchFamily="34" charset="0"/>
              </a:defRPr>
            </a:lvl1pPr>
            <a:lvl2pPr>
              <a:defRPr sz="2800">
                <a:latin typeface="Tw Cen MT" panose="020B0602020104020603" pitchFamily="34" charset="0"/>
              </a:defRPr>
            </a:lvl2pPr>
            <a:lvl3pPr>
              <a:defRPr sz="2400">
                <a:latin typeface="Tw Cen MT" panose="020B0602020104020603" pitchFamily="34" charset="0"/>
              </a:defRPr>
            </a:lvl3pPr>
            <a:lvl4pPr>
              <a:defRPr sz="2000">
                <a:latin typeface="Tw Cen MT" panose="020B0602020104020603" pitchFamily="34" charset="0"/>
              </a:defRPr>
            </a:lvl4pPr>
            <a:lvl5pPr>
              <a:defRPr sz="2000">
                <a:latin typeface="Tw Cen MT" panose="020B06020201040206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Tw Cen MT" panose="020B06020201040206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8498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Tw Cen MT" panose="020B06020201040206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93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730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D:\■ LAB\기타\네트워킹랩 로고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70" y="6381296"/>
            <a:ext cx="737756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" y="6433318"/>
            <a:ext cx="1348739" cy="32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6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nmap.org/dist/nmap-6.46-setup.ex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2o2mask@khu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443557"/>
            <a:ext cx="8928100" cy="165339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Information Security</a:t>
            </a:r>
            <a:endParaRPr lang="en-US" sz="48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51025" y="3286312"/>
            <a:ext cx="5226049" cy="50401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Network Scanning</a:t>
            </a:r>
            <a:endParaRPr lang="en-US" sz="3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07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nmap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을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이용한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실습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6388" y="4700488"/>
            <a:ext cx="8291512" cy="1401019"/>
          </a:xfrm>
        </p:spPr>
        <p:txBody>
          <a:bodyPr/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ACK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보내고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받는 것 확인 됨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 ACK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방법을 사용 하여 스캔 하는 것을 알 수 있음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23728" y="501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029" name="_x42992944" descr="EMB000015145d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65" y="1002103"/>
            <a:ext cx="4183335" cy="265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123728" y="501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031" name="_x42992944" descr="EMB000015145d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962397"/>
            <a:ext cx="4706770" cy="2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02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네트워크 스캐닝</a:t>
            </a:r>
            <a:endParaRPr lang="ko-KR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호스트의 작동유무 및 서비스 확인</a:t>
            </a:r>
            <a:endParaRPr lang="en-US" altLang="ko-KR" sz="2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Request-Response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활용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운영체제의 고유 특성을 사용하여 현재 운영중인 시스템의 정보를 비롯한 다양한 정보를 취득가능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해킹을 위한 초석 작업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2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과거에는 이런 프로토콜의 특성을 이해한 사람만이 활용 가능하였으나 자동화된 툴의 등장으로 누구나 쉽게 시도 가능</a:t>
            </a:r>
            <a:endParaRPr lang="en-US" altLang="ko-KR" sz="2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그러나 최근 침입탐지시스템의 발달로 무분별하게 스캐닝을 수행할 경우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IP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블록을 당할 수 있고 시스템에서 쉽게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필터링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될 수 있으니 주의 필요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악의적인 목적으로 사용 시 법적인 문제도 발생할 수 있으니 신중하게 사용할 필요성이 있음</a:t>
            </a:r>
            <a:endParaRPr lang="ko-KR" alt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70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Ping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과 </a:t>
            </a:r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ICMP 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ko-KR" altLang="en-US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ICMP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메시지의 경우 다음 네 가지를 사용하여 스캔 가능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Echo Request/Reply</a:t>
            </a: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Timestamp Request/Reply</a:t>
            </a: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Information Request/Reply</a:t>
            </a: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ICMP Address Mask Request/Reply</a:t>
            </a:r>
          </a:p>
          <a:p>
            <a:pPr lvl="1"/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028" name="Picture 4" descr="http://www.siongboon.com/projects/2006-03-06_serial_communication/ICMP-Header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65" y="2756012"/>
            <a:ext cx="6696744" cy="382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4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Ping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과 </a:t>
            </a:r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ICMP 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ko-KR" altLang="en-US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보안상의 이유로 </a:t>
            </a:r>
            <a:r>
              <a:rPr lang="ko-KR" altLang="en-US" sz="2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라우터나</a:t>
            </a:r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방화벽에서 </a:t>
            </a:r>
            <a:r>
              <a:rPr lang="en-US" altLang="ko-KR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ICMP Echo Request </a:t>
            </a:r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메시지를 차단한 경우</a:t>
            </a:r>
            <a:endParaRPr lang="en-US" altLang="ko-KR" sz="2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Timestamp Request –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상대방 호스트의 시간 정보 요청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Information Request –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부팅 시 시스템이 스스로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IP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설정하도록 하는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ICMP Address Mask Request –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자신이 속한 네트워크의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서브넷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마스크 확인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20790"/>
              </p:ext>
            </p:extLst>
          </p:nvPr>
        </p:nvGraphicFramePr>
        <p:xfrm>
          <a:off x="584026" y="3159759"/>
          <a:ext cx="7920880" cy="3017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Timestamp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 Mask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Linux</a:t>
                      </a:r>
                      <a:r>
                        <a:rPr lang="en-US" altLang="ko-K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2.2~2.6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FreeBSD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Solaris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HP-UX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AIX v4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Windows 98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9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Windows NT sp4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9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Above</a:t>
                      </a:r>
                      <a:r>
                        <a:rPr lang="en-US" altLang="ko-K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Windows 2K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1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TCP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스캔</a:t>
            </a:r>
            <a:endParaRPr lang="ko-KR" altLang="en-US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 Open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스캔을 위한 특정 포트에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전송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열린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SYN+ACK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수신하고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ACK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송신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닫힌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RST+ACK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수신하고 종료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상대방 시스템에 로그가 남을 수 있음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TCP-Half Open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 Open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스캔과 같으나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SYN+ACK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 시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송신하여 세션을 맺지 않음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 ACK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특정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포트로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전송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열린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닫힌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RST/ACK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스텔스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헤더의 플래그를 조작하여 로그를 남기지 않는 기법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FIN/XMAS/NULL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열린 경우 응답이 없고 닫힌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0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방화벽 및 </a:t>
            </a:r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IDS 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우회를 위한 스캐닝</a:t>
            </a:r>
            <a:endParaRPr lang="ko-KR" altLang="en-US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최근 방화벽이나 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경우 다양한 스캐닝 </a:t>
            </a:r>
            <a:r>
              <a:rPr lang="ko-KR" altLang="en-US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필터링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가능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이용한 스캐닝의 경우 일반 데이터와 구분이 용이하지 않아 여전히 유효한 방법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방화벽에 효과적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그러나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최신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기술은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기반의 스캐닝이나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스텔스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스캐닝도 탐지 가능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무력화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하기위한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시간차 스캔기법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아주 짧은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시간동안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많은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보내어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처리용량을 상회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/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긴시간에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걸쳐 스캐닝을 할 경우 패턴 정보인식이 불가능 하여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우회 가능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90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nmap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을 이용한 스캐닝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다양한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종류의 스캔 옵션을 지원하는 툴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  <a:hlinkClick r:id="rId2"/>
              </a:rPr>
              <a:t>설치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  <a:hlinkClick r:id="rId2"/>
              </a:rPr>
              <a:t>: http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hlinkClick r:id="rId2"/>
              </a:rPr>
              <a:t>://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  <a:hlinkClick r:id="rId2"/>
              </a:rPr>
              <a:t>nmap.org/dist/nmap-6.46-setup.exe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GUI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기반의 윈도우용 프로그램 </a:t>
            </a:r>
            <a:r>
              <a:rPr lang="en-US" altLang="ko-KR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zenmap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간단한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조작으로 손쉽게 대상 스캔 가능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644" y="2702148"/>
            <a:ext cx="3164461" cy="362781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31153"/>
              </p:ext>
            </p:extLst>
          </p:nvPr>
        </p:nvGraphicFramePr>
        <p:xfrm>
          <a:off x="693666" y="2727920"/>
          <a:ext cx="4670421" cy="304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6006"/>
                <a:gridCol w="3744415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스캔 옵션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내용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Connect()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함수를 사용한 </a:t>
                      </a: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 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세션을 성립시키지 않는 </a:t>
                      </a: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</a:t>
                      </a:r>
                      <a:r>
                        <a:rPr lang="en-US" altLang="ko-K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sF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패킷을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이용한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NULL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패킷을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이용한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sX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XMAS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패킷을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이용한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Ping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를 이용한 호스트 활성화 확인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UDP 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포트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패킷에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대한 </a:t>
                      </a: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TTL 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값 분석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</a:t>
                      </a:r>
                      <a:endParaRPr lang="ko-KR" alt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</a:t>
                      </a:r>
                      <a:r>
                        <a:rPr lang="en-US" altLang="ko-K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패킷에</a:t>
                      </a:r>
                      <a:r>
                        <a:rPr lang="ko-KR" alt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대한 윈도우 크기 분석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07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nmap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을 이용한 스캐닝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4355976" y="1412776"/>
            <a:ext cx="4660401" cy="4491906"/>
            <a:chOff x="2915816" y="909415"/>
            <a:chExt cx="6100561" cy="5499323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15816" y="909415"/>
              <a:ext cx="6100561" cy="549932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 bwMode="auto">
            <a:xfrm>
              <a:off x="3347864" y="1340768"/>
              <a:ext cx="2160240" cy="25070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1" i="0" u="none" strike="noStrike" cap="none" normalizeH="0" baseline="0" smtClean="0">
                <a:ln>
                  <a:noFill/>
                </a:ln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5940152" y="1341595"/>
              <a:ext cx="2216226" cy="25070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1" i="0" u="none" strike="noStrike" cap="none" normalizeH="0" baseline="0" smtClean="0">
                <a:ln>
                  <a:noFill/>
                </a:ln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563888" y="1591476"/>
              <a:ext cx="5328592" cy="200392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1" i="0" u="none" strike="noStrike" cap="none" normalizeH="0" baseline="0" smtClean="0">
                <a:ln>
                  <a:noFill/>
                </a:ln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382749" y="1124744"/>
            <a:ext cx="3901219" cy="5218113"/>
          </a:xfrm>
        </p:spPr>
        <p:txBody>
          <a:bodyPr/>
          <a:lstStyle/>
          <a:p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Target</a:t>
            </a:r>
          </a:p>
          <a:p>
            <a:pPr lvl="1"/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스캔을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할 대상</a:t>
            </a:r>
          </a:p>
          <a:p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Profile</a:t>
            </a:r>
          </a:p>
          <a:p>
            <a:pPr lvl="1"/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미리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지정된 스캔 옵션</a:t>
            </a:r>
          </a:p>
          <a:p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Command</a:t>
            </a:r>
          </a:p>
          <a:p>
            <a:pPr lvl="1"/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타겟과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프로파일을 선택하면 자동완성</a:t>
            </a:r>
          </a:p>
          <a:p>
            <a:pPr lvl="1"/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직접 </a:t>
            </a:r>
            <a:r>
              <a:rPr lang="ko-KR" altLang="en-US" sz="1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커맨트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작성 가능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486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nmap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을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이용한 실습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실습실 내의 같은 대역의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IP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호스트 중 하나를 대상으로 하여 </a:t>
            </a:r>
            <a:r>
              <a:rPr lang="en-US" altLang="ko-KR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nmap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에서 제공하는 모든 프로파일로 스캐닝을 실행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(163.180.117.57)</a:t>
            </a: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스캐닝시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전송되는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와이어샤크로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캡쳐하여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각 프로파일이 어떠한 방식의 스캐닝을 수행하는지 확인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프로파일별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(3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 이상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캡쳐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결과를 보고서 형태로 작성하여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daeunlee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  <a:hlinkClick r:id="rId2"/>
              </a:rPr>
              <a:t>@khu.ac.kr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제출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메일명은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[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정보보호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]hw#2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학번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이름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파일명은 학번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이름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_#2.hwp(or doc(x))</a:t>
            </a: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제출기한은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요일 자정까지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291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00B0F0"/>
      </a:accent2>
      <a:accent3>
        <a:srgbClr val="A7EA52"/>
      </a:accent3>
      <a:accent4>
        <a:srgbClr val="5DCEAF"/>
      </a:accent4>
      <a:accent5>
        <a:srgbClr val="FF8021"/>
      </a:accent5>
      <a:accent6>
        <a:srgbClr val="FFC000"/>
      </a:accent6>
      <a:hlink>
        <a:srgbClr val="56C7AA"/>
      </a:hlink>
      <a:folHlink>
        <a:srgbClr val="59A8D1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13475</TotalTime>
  <Words>569</Words>
  <Application>Microsoft Office PowerPoint</Application>
  <PresentationFormat>화면 슬라이드 쇼(4:3)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Calibri</vt:lpstr>
      <vt:lpstr>Rockwell</vt:lpstr>
      <vt:lpstr>Times New Roman</vt:lpstr>
      <vt:lpstr>Tw Cen MT</vt:lpstr>
      <vt:lpstr>Office Theme</vt:lpstr>
      <vt:lpstr>Information Security</vt:lpstr>
      <vt:lpstr>네트워크 스캐닝</vt:lpstr>
      <vt:lpstr>Ping과 ICMP 스캔</vt:lpstr>
      <vt:lpstr>Ping과 ICMP 스캔</vt:lpstr>
      <vt:lpstr>TCP 스캔</vt:lpstr>
      <vt:lpstr>방화벽 및 IDS 우회를 위한 스캐닝</vt:lpstr>
      <vt:lpstr>nmap 을 이용한 스캐닝</vt:lpstr>
      <vt:lpstr>nmap 을 이용한 스캐닝</vt:lpstr>
      <vt:lpstr>nmap 을 이용한 실습</vt:lpstr>
      <vt:lpstr>nmap 을 이용한 실습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DaEunLee</cp:lastModifiedBy>
  <cp:revision>210</cp:revision>
  <dcterms:created xsi:type="dcterms:W3CDTF">2015-08-28T07:14:43Z</dcterms:created>
  <dcterms:modified xsi:type="dcterms:W3CDTF">2016-04-11T02:41:27Z</dcterms:modified>
</cp:coreProperties>
</file>